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EF25-BA3D-4F0E-83C9-50AC90D72289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EBF0-D9FB-4C7D-A014-1E2FE665DC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0945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EF25-BA3D-4F0E-83C9-50AC90D72289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EBF0-D9FB-4C7D-A014-1E2FE665DC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7881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EF25-BA3D-4F0E-83C9-50AC90D72289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EBF0-D9FB-4C7D-A014-1E2FE665DCF4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872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EF25-BA3D-4F0E-83C9-50AC90D72289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EBF0-D9FB-4C7D-A014-1E2FE665DC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7686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EF25-BA3D-4F0E-83C9-50AC90D72289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EBF0-D9FB-4C7D-A014-1E2FE665DCF4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214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EF25-BA3D-4F0E-83C9-50AC90D72289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EBF0-D9FB-4C7D-A014-1E2FE665DC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2988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EF25-BA3D-4F0E-83C9-50AC90D72289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EBF0-D9FB-4C7D-A014-1E2FE665DC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2464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EF25-BA3D-4F0E-83C9-50AC90D72289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EBF0-D9FB-4C7D-A014-1E2FE665DC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008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EF25-BA3D-4F0E-83C9-50AC90D72289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EBF0-D9FB-4C7D-A014-1E2FE665DC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8664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EF25-BA3D-4F0E-83C9-50AC90D72289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EBF0-D9FB-4C7D-A014-1E2FE665DC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43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EF25-BA3D-4F0E-83C9-50AC90D72289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EBF0-D9FB-4C7D-A014-1E2FE665DC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998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EF25-BA3D-4F0E-83C9-50AC90D72289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EBF0-D9FB-4C7D-A014-1E2FE665DC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7413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EF25-BA3D-4F0E-83C9-50AC90D72289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EBF0-D9FB-4C7D-A014-1E2FE665DC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6977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EF25-BA3D-4F0E-83C9-50AC90D72289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EBF0-D9FB-4C7D-A014-1E2FE665DC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85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EF25-BA3D-4F0E-83C9-50AC90D72289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EBF0-D9FB-4C7D-A014-1E2FE665DC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8125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EF25-BA3D-4F0E-83C9-50AC90D72289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EBF0-D9FB-4C7D-A014-1E2FE665DC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4042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0EF25-BA3D-4F0E-83C9-50AC90D72289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65AEBF0-D9FB-4C7D-A014-1E2FE665DC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76553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A005C-4CCF-41BA-B9A4-FD046F39C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3632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Algerian" panose="04020705040A02060702" pitchFamily="82" charset="0"/>
              </a:rPr>
              <a:t>WORKING CAPITAL MANAGEMENT:</a:t>
            </a:r>
            <a:br>
              <a:rPr lang="en-US" sz="4000" dirty="0">
                <a:latin typeface="Algerian" panose="04020705040A02060702" pitchFamily="82" charset="0"/>
              </a:rPr>
            </a:br>
            <a:endParaRPr lang="en-IN" sz="40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A3EA5-C959-4741-924F-4E877D7DE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capital required to run day to day operation is called as working capital.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working may be in the form of </a:t>
            </a:r>
          </a:p>
          <a:p>
            <a:pPr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Gross working capital.</a:t>
            </a:r>
          </a:p>
          <a:p>
            <a:pPr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 working capital.</a:t>
            </a:r>
          </a:p>
          <a:p>
            <a:pPr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Permanent working capital.</a:t>
            </a:r>
          </a:p>
          <a:p>
            <a:pPr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Temporary working capital.</a:t>
            </a:r>
          </a:p>
          <a:p>
            <a:pPr>
              <a:buFont typeface="+mj-lt"/>
              <a:buAutoNum type="arabicPeriod"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369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7A7B7-F435-485A-B8A5-E452518B0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lgerian" panose="04020705040A02060702" pitchFamily="82" charset="0"/>
              </a:rPr>
              <a:t>FACTORS DETERMINING THE SIZE OF WORKING CAPITAL:</a:t>
            </a:r>
            <a:endParaRPr lang="en-IN" sz="40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0EB6D-DB05-494E-AF6A-E92A3E738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514" y="2160589"/>
            <a:ext cx="7712488" cy="388077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 of the business.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Scale of operation.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 of Operating Cycle.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Rapidity of turnover.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 of Demand.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of Automation.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Reliability of supply.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Operative efficiency.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434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1EEFE-9244-4D89-ACB7-5DB4A1431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528" y="1195755"/>
            <a:ext cx="7501473" cy="4845608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 policy.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Supplier’s credit.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Prices of Inputs.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of Profits.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Banking norms.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Taxes.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Dividend policy.</a:t>
            </a: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482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61D3C-E719-4E16-A493-C306D1073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Algerian" panose="04020705040A02060702" pitchFamily="82" charset="0"/>
              </a:rPr>
              <a:t>OPERATING CYCLE:</a:t>
            </a:r>
            <a:endParaRPr lang="en-IN" sz="54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9DFA6-7CCC-4337-9040-95FF61A6A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cycle is the time involved in converting cash into raw material, raw material into W-I-P, W-I-P into finished goods, finished goods into debtors and finally debtors into cash.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65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3E01E-67DB-42F9-91AD-A3DF273D1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4 components of Operating Cycle</a:t>
            </a:r>
            <a:endParaRPr lang="en-IN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AB9F3-1348-4812-B1C5-01624C14F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Raw material conversion periods (RMCP)</a:t>
            </a:r>
          </a:p>
          <a:p>
            <a:pPr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Work-In-Progress conversion periods  (WIPCP)</a:t>
            </a:r>
          </a:p>
          <a:p>
            <a:pPr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Finished goods conversion periods (FGCP)</a:t>
            </a:r>
          </a:p>
          <a:p>
            <a:pPr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Book debt conversion periods (BDCP)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446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1D4CF-A783-430A-B69F-B99881A74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Gross working capital and net working capital</a:t>
            </a:r>
            <a:endParaRPr lang="en-IN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1741B-65DC-4A65-A170-4645B608E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625" y="2160589"/>
            <a:ext cx="9298744" cy="3880773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Gross Operating Cycle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RMCP+WIPCP+FGCP+BDCP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 Operating Cycle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GOC – payment in deferred period.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15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A16C7-E2A2-4A92-AAF8-2F8200E92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Estimation of the working capital requirement:</a:t>
            </a:r>
            <a:endParaRPr lang="en-IN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48CE0-4DC5-419E-AA3F-7F878A1B8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 of working capital Method.</a:t>
            </a:r>
          </a:p>
          <a:p>
            <a:pPr>
              <a:buFont typeface="+mj-lt"/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Percentage of sales Method.</a:t>
            </a:r>
          </a:p>
          <a:p>
            <a:pPr>
              <a:buFont typeface="+mj-lt"/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Cycle Method.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434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FDE60-8099-4E33-991E-3FC615794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61257"/>
            <a:ext cx="8596668" cy="487680"/>
          </a:xfrm>
        </p:spPr>
        <p:txBody>
          <a:bodyPr>
            <a:normAutofit fontScale="90000"/>
          </a:bodyPr>
          <a:lstStyle/>
          <a:p>
            <a:r>
              <a:rPr lang="en-US" dirty="0"/>
              <a:t>Format of estimation of Working Capital  </a:t>
            </a:r>
            <a:endParaRPr lang="en-IN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BA6C325-3999-4591-9B5A-3AA1521B70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9495873"/>
              </p:ext>
            </p:extLst>
          </p:nvPr>
        </p:nvGraphicFramePr>
        <p:xfrm>
          <a:off x="677334" y="922383"/>
          <a:ext cx="8596311" cy="5674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32823">
                  <a:extLst>
                    <a:ext uri="{9D8B030D-6E8A-4147-A177-3AD203B41FA5}">
                      <a16:colId xmlns:a16="http://schemas.microsoft.com/office/drawing/2014/main" val="3290902196"/>
                    </a:ext>
                  </a:extLst>
                </a:gridCol>
                <a:gridCol w="1611086">
                  <a:extLst>
                    <a:ext uri="{9D8B030D-6E8A-4147-A177-3AD203B41FA5}">
                      <a16:colId xmlns:a16="http://schemas.microsoft.com/office/drawing/2014/main" val="3376629635"/>
                    </a:ext>
                  </a:extLst>
                </a:gridCol>
                <a:gridCol w="1552402">
                  <a:extLst>
                    <a:ext uri="{9D8B030D-6E8A-4147-A177-3AD203B41FA5}">
                      <a16:colId xmlns:a16="http://schemas.microsoft.com/office/drawing/2014/main" val="2960939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Particulars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Rs.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Rs.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879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Current assets:</a:t>
                      </a:r>
                    </a:p>
                    <a:p>
                      <a:r>
                        <a:rPr lang="en-US" dirty="0"/>
                        <a:t>1. Cash in hand or at bank.</a:t>
                      </a:r>
                    </a:p>
                    <a:p>
                      <a:r>
                        <a:rPr lang="en-US" dirty="0"/>
                        <a:t>2. Debtors.</a:t>
                      </a:r>
                    </a:p>
                    <a:p>
                      <a:r>
                        <a:rPr lang="en-US" b="1" u="sng" dirty="0"/>
                        <a:t>3. Inventories: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b="0" u="none" dirty="0"/>
                        <a:t>Raw material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b="0" u="none" dirty="0"/>
                        <a:t>Work-In-Progress</a:t>
                      </a:r>
                    </a:p>
                    <a:p>
                      <a:pPr marL="0" indent="0">
                        <a:buNone/>
                      </a:pPr>
                      <a:r>
                        <a:rPr lang="en-US" b="0" u="none" dirty="0"/>
                        <a:t>      100% of raw material</a:t>
                      </a:r>
                    </a:p>
                    <a:p>
                      <a:pPr marL="0" indent="0">
                        <a:buNone/>
                      </a:pPr>
                      <a:r>
                        <a:rPr lang="en-US" b="0" u="none" dirty="0"/>
                        <a:t>       50% of </a:t>
                      </a:r>
                      <a:r>
                        <a:rPr lang="en-US" b="0" u="none" dirty="0" err="1"/>
                        <a:t>labour</a:t>
                      </a:r>
                      <a:r>
                        <a:rPr lang="en-US" b="0" u="none" dirty="0"/>
                        <a:t> or wages</a:t>
                      </a:r>
                    </a:p>
                    <a:p>
                      <a:pPr marL="0" indent="0">
                        <a:buNone/>
                      </a:pPr>
                      <a:r>
                        <a:rPr lang="en-US" b="0" u="none" dirty="0"/>
                        <a:t>       50% of overhead.</a:t>
                      </a:r>
                    </a:p>
                    <a:p>
                      <a:pPr marL="0" indent="0">
                        <a:buNone/>
                      </a:pPr>
                      <a:r>
                        <a:rPr lang="en-US" b="0" u="none" dirty="0"/>
                        <a:t>c. Finished goods</a:t>
                      </a:r>
                    </a:p>
                    <a:p>
                      <a:pPr marL="0" indent="0">
                        <a:buNone/>
                      </a:pPr>
                      <a:r>
                        <a:rPr lang="en-US" b="0" u="none" dirty="0"/>
                        <a:t>4.Prepaid expenses or outstanding income</a:t>
                      </a:r>
                    </a:p>
                    <a:p>
                      <a:pPr marL="0" indent="0">
                        <a:buNone/>
                      </a:pPr>
                      <a:r>
                        <a:rPr lang="en-US" b="0" u="none" dirty="0"/>
                        <a:t>                        </a:t>
                      </a:r>
                      <a:r>
                        <a:rPr lang="en-US" b="1" u="none" dirty="0"/>
                        <a:t>GROSS WORKING CAPITAL</a:t>
                      </a:r>
                    </a:p>
                    <a:p>
                      <a:pPr marL="0" indent="0">
                        <a:buNone/>
                      </a:pPr>
                      <a:r>
                        <a:rPr lang="en-US" b="1" u="none" dirty="0"/>
                        <a:t>(-) Current Liabilities: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="0" u="none" dirty="0"/>
                        <a:t>Creditors.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="0" u="none" dirty="0"/>
                        <a:t>Outstanding expenses or pre received income</a:t>
                      </a:r>
                    </a:p>
                    <a:p>
                      <a:pPr marL="0" indent="0">
                        <a:buNone/>
                      </a:pPr>
                      <a:r>
                        <a:rPr lang="en-US" b="0" u="none" dirty="0"/>
                        <a:t>                        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b="0" u="none" dirty="0"/>
                        <a:t>(+)RESERVE FOR CONTINGENCIES (if any)</a:t>
                      </a:r>
                    </a:p>
                    <a:p>
                      <a:pPr marL="0" indent="0">
                        <a:buNone/>
                      </a:pPr>
                      <a:r>
                        <a:rPr lang="en-US" b="0" u="none" dirty="0"/>
                        <a:t>                   </a:t>
                      </a:r>
                      <a:r>
                        <a:rPr lang="en-US" b="1" u="none" dirty="0"/>
                        <a:t>NET WORKING CAPITAL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IN" dirty="0"/>
                    </a:p>
                    <a:p>
                      <a:endParaRPr lang="en-IN" dirty="0"/>
                    </a:p>
                    <a:p>
                      <a:endParaRPr lang="en-IN" dirty="0"/>
                    </a:p>
                    <a:p>
                      <a:endParaRPr lang="en-IN" dirty="0"/>
                    </a:p>
                    <a:p>
                      <a:endParaRPr lang="en-IN" dirty="0"/>
                    </a:p>
                    <a:p>
                      <a:endParaRPr lang="en-IN" dirty="0"/>
                    </a:p>
                    <a:p>
                      <a:endParaRPr lang="en-IN" dirty="0"/>
                    </a:p>
                    <a:p>
                      <a:endParaRPr lang="en-IN" dirty="0"/>
                    </a:p>
                    <a:p>
                      <a:endParaRPr lang="en-IN" dirty="0"/>
                    </a:p>
                    <a:p>
                      <a:endParaRPr lang="en-IN" dirty="0"/>
                    </a:p>
                    <a:p>
                      <a:r>
                        <a:rPr lang="en-IN" dirty="0"/>
                        <a:t>   </a:t>
                      </a:r>
                      <a:r>
                        <a:rPr lang="en-IN" dirty="0" err="1"/>
                        <a:t>xxxxx</a:t>
                      </a:r>
                      <a:endParaRPr lang="en-IN" dirty="0"/>
                    </a:p>
                    <a:p>
                      <a:endParaRPr lang="en-IN" dirty="0"/>
                    </a:p>
                    <a:p>
                      <a:endParaRPr lang="en-IN" dirty="0"/>
                    </a:p>
                    <a:p>
                      <a:endParaRPr lang="en-IN" dirty="0"/>
                    </a:p>
                    <a:p>
                      <a:endParaRPr lang="en-IN" dirty="0"/>
                    </a:p>
                    <a:p>
                      <a:endParaRPr lang="en-IN" dirty="0"/>
                    </a:p>
                    <a:p>
                      <a:r>
                        <a:rPr lang="en-IN" dirty="0"/>
                        <a:t>    </a:t>
                      </a:r>
                      <a:r>
                        <a:rPr lang="en-IN" dirty="0" err="1"/>
                        <a:t>xxxxx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014764"/>
                  </a:ext>
                </a:extLst>
              </a:tr>
            </a:tbl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EF2A7C5-73E4-4B4A-98F6-4FABFCA6051B}"/>
              </a:ext>
            </a:extLst>
          </p:cNvPr>
          <p:cNvCxnSpPr/>
          <p:nvPr/>
        </p:nvCxnSpPr>
        <p:spPr>
          <a:xfrm>
            <a:off x="4644571" y="6154057"/>
            <a:ext cx="33237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34ABF9D-7CB8-42D6-BBB3-875C3272BB94}"/>
              </a:ext>
            </a:extLst>
          </p:cNvPr>
          <p:cNvCxnSpPr/>
          <p:nvPr/>
        </p:nvCxnSpPr>
        <p:spPr>
          <a:xfrm>
            <a:off x="5225143" y="4484914"/>
            <a:ext cx="2743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9432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4A847-4D42-46DD-B693-8E3466822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BEBAC-2B6E-413A-8899-D40C891A6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If details of completion of W-I-P not given then consider 100% of Raw material, 50% of </a:t>
            </a:r>
            <a:r>
              <a:rPr lang="en-US" sz="3200" dirty="0" err="1"/>
              <a:t>labour</a:t>
            </a:r>
            <a:r>
              <a:rPr lang="en-US" sz="3200" dirty="0"/>
              <a:t> and 50% of overhead.</a:t>
            </a:r>
          </a:p>
          <a:p>
            <a:r>
              <a:rPr lang="en-US" sz="3200" dirty="0"/>
              <a:t>While computing debtors amount the cost price per unit is considered.</a:t>
            </a:r>
          </a:p>
          <a:p>
            <a:pPr marL="0" indent="0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42102022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</TotalTime>
  <Words>363</Words>
  <Application>Microsoft Office PowerPoint</Application>
  <PresentationFormat>Widescreen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Algerian</vt:lpstr>
      <vt:lpstr>Arial</vt:lpstr>
      <vt:lpstr>Times New Roman</vt:lpstr>
      <vt:lpstr>Trebuchet MS</vt:lpstr>
      <vt:lpstr>Wingdings 3</vt:lpstr>
      <vt:lpstr>Facet</vt:lpstr>
      <vt:lpstr>WORKING CAPITAL MANAGEMENT: </vt:lpstr>
      <vt:lpstr>FACTORS DETERMINING THE SIZE OF WORKING CAPITAL:</vt:lpstr>
      <vt:lpstr>PowerPoint Presentation</vt:lpstr>
      <vt:lpstr>OPERATING CYCLE:</vt:lpstr>
      <vt:lpstr>4 components of Operating Cycle</vt:lpstr>
      <vt:lpstr>Gross working capital and net working capital</vt:lpstr>
      <vt:lpstr>Estimation of the working capital requirement:</vt:lpstr>
      <vt:lpstr>Format of estimation of Working Capital  </vt:lpstr>
      <vt:lpstr>NOTE: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CAPITAL MANAGEMENT: </dc:title>
  <dc:creator>user</dc:creator>
  <cp:lastModifiedBy>user</cp:lastModifiedBy>
  <cp:revision>11</cp:revision>
  <dcterms:created xsi:type="dcterms:W3CDTF">2021-05-22T14:32:39Z</dcterms:created>
  <dcterms:modified xsi:type="dcterms:W3CDTF">2021-05-27T11:05:16Z</dcterms:modified>
</cp:coreProperties>
</file>